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81" autoAdjust="0"/>
    <p:restoredTop sz="85104" autoAdjust="0"/>
  </p:normalViewPr>
  <p:slideViewPr>
    <p:cSldViewPr>
      <p:cViewPr varScale="1">
        <p:scale>
          <a:sx n="69" d="100"/>
          <a:sy n="69" d="100"/>
        </p:scale>
        <p:origin x="-1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B75EEC9-44EB-4BEC-B936-0515E5DA611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C5C329-E8A2-48CD-828D-BE92FF92C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rasotaimedicina.ru/diseases/zabolevanija_lor/chronic-suppurative-otitis-media" TargetMode="External"/><Relationship Id="rId3" Type="http://schemas.openxmlformats.org/officeDocument/2006/relationships/hyperlink" Target="http://www.krasotaimedicina.ru/doctor/child/psychiatrist/" TargetMode="External"/><Relationship Id="rId7" Type="http://schemas.openxmlformats.org/officeDocument/2006/relationships/hyperlink" Target="http://www.krasotaimedicina.ru/treatment/cardiovascular-ultrasound/cerebral-arteries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www.krasotaimedicina.ru/doctor/child/otolaryngologi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asotaimedicina.ru/treatment/ultrasound-neurology/echo-encephalography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www.krasotaimedicina.ru/treatment/electrophysiological-neurology/eeg" TargetMode="External"/><Relationship Id="rId10" Type="http://schemas.openxmlformats.org/officeDocument/2006/relationships/hyperlink" Target="http://www.krasotaimedicina.ru/treatment/diagnosis-logopaedics/" TargetMode="External"/><Relationship Id="rId4" Type="http://schemas.openxmlformats.org/officeDocument/2006/relationships/hyperlink" Target="http://www.krasotaimedicina.ru/doctor/child/psychologist/" TargetMode="External"/><Relationship Id="rId9" Type="http://schemas.openxmlformats.org/officeDocument/2006/relationships/hyperlink" Target="http://www.krasotaimedicina.ru/diseases/zabolevanija_lor/adenoid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treatment/magnetotherapy/" TargetMode="External"/><Relationship Id="rId2" Type="http://schemas.openxmlformats.org/officeDocument/2006/relationships/hyperlink" Target="http://www.krasotaimedicina.ru/treatment/massa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krasotaimedicina.ru/treatment/reflexotherapy/electroacupunctu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treatment/neurology/" TargetMode="External"/><Relationship Id="rId2" Type="http://schemas.openxmlformats.org/officeDocument/2006/relationships/hyperlink" Target="http://www.krasotaimedicina.ru/treatment/pediatri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krasotaimedicina.ru/treatment/logopaedic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«Задержка </a:t>
            </a:r>
            <a:r>
              <a:rPr lang="ru-RU" dirty="0" smtClean="0">
                <a:solidFill>
                  <a:srgbClr val="7030A0"/>
                </a:solidFill>
              </a:rPr>
              <a:t>речевого развития </a:t>
            </a:r>
            <a:r>
              <a:rPr lang="ru-RU" dirty="0" err="1" smtClean="0">
                <a:solidFill>
                  <a:srgbClr val="7030A0"/>
                </a:solidFill>
              </a:rPr>
              <a:t>удетей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7779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Учитель – логопед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I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квалификационной категории МДОУ «Детский сад №3 «Колокольчик» р.п.Турки Саратовской области </a:t>
            </a:r>
            <a:r>
              <a:rPr lang="ru-RU" sz="2000" dirty="0" err="1" smtClean="0">
                <a:solidFill>
                  <a:srgbClr val="002060"/>
                </a:solidFill>
                <a:latin typeface="+mj-lt"/>
              </a:rPr>
              <a:t>Гибескул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И.А.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 descr="DSCN0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77072"/>
            <a:ext cx="3744416" cy="24928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Диагностика ЗРР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ru-RU" sz="4200" dirty="0" smtClean="0"/>
              <a:t>Ребенок с задержкой речевого развития должен быть проконсультирован группой специалистов, включающей педиатра, детского невролога, </a:t>
            </a:r>
            <a:r>
              <a:rPr lang="ru-RU" sz="4200" dirty="0" smtClean="0">
                <a:hlinkClick r:id="rId2"/>
              </a:rPr>
              <a:t>детского отоларинголога</a:t>
            </a:r>
            <a:r>
              <a:rPr lang="ru-RU" sz="4200" dirty="0" smtClean="0"/>
              <a:t>, </a:t>
            </a:r>
            <a:r>
              <a:rPr lang="ru-RU" sz="4200" dirty="0" smtClean="0">
                <a:hlinkClick r:id="rId3"/>
              </a:rPr>
              <a:t>детского психиатра</a:t>
            </a:r>
            <a:r>
              <a:rPr lang="ru-RU" sz="4200" dirty="0" smtClean="0"/>
              <a:t>, логопеда, </a:t>
            </a:r>
            <a:r>
              <a:rPr lang="ru-RU" sz="4200" dirty="0" smtClean="0">
                <a:hlinkClick r:id="rId4"/>
              </a:rPr>
              <a:t>детского психолога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Задачей педиатра на этапе обследования служит оценка соматического статуса, предварительное определение возможных причин задержки речевого развития и направление ребенка к специалисту соответствующего профиля.</a:t>
            </a:r>
          </a:p>
          <a:p>
            <a:pPr fontAlgn="base"/>
            <a:r>
              <a:rPr lang="ru-RU" dirty="0" smtClean="0"/>
              <a:t>Неврологическая диагностика (</a:t>
            </a:r>
            <a:r>
              <a:rPr lang="ru-RU" dirty="0" smtClean="0">
                <a:hlinkClick r:id="rId5"/>
              </a:rPr>
              <a:t>ЭЭГ</a:t>
            </a:r>
            <a:r>
              <a:rPr lang="ru-RU" dirty="0" smtClean="0"/>
              <a:t>, </a:t>
            </a:r>
            <a:r>
              <a:rPr lang="ru-RU" dirty="0" err="1" smtClean="0">
                <a:hlinkClick r:id="rId6"/>
              </a:rPr>
              <a:t>ЭхоЭГ</a:t>
            </a:r>
            <a:r>
              <a:rPr lang="ru-RU" dirty="0" smtClean="0"/>
              <a:t>, </a:t>
            </a:r>
            <a:r>
              <a:rPr lang="ru-RU" dirty="0" smtClean="0">
                <a:hlinkClick r:id="rId7"/>
              </a:rPr>
              <a:t>дуплексное сканирование артерий головы ребенку</a:t>
            </a:r>
            <a:r>
              <a:rPr lang="ru-RU" dirty="0" smtClean="0"/>
              <a:t>) требуется для выявления </a:t>
            </a:r>
            <a:r>
              <a:rPr lang="ru-RU" dirty="0" err="1" smtClean="0"/>
              <a:t>микроорганических</a:t>
            </a:r>
            <a:r>
              <a:rPr lang="ru-RU" dirty="0" smtClean="0"/>
              <a:t> поражений головного мозга. Посещение детского отоларинголога необходимо для исключения </a:t>
            </a:r>
            <a:r>
              <a:rPr lang="ru-RU" dirty="0" smtClean="0">
                <a:hlinkClick r:id="rId8"/>
              </a:rPr>
              <a:t>хронического отита</a:t>
            </a:r>
            <a:r>
              <a:rPr lang="ru-RU" dirty="0" smtClean="0"/>
              <a:t>, </a:t>
            </a:r>
            <a:r>
              <a:rPr lang="ru-RU" dirty="0" smtClean="0">
                <a:hlinkClick r:id="rId9"/>
              </a:rPr>
              <a:t>аденоидов</a:t>
            </a:r>
            <a:r>
              <a:rPr lang="ru-RU" dirty="0" smtClean="0"/>
              <a:t>, тугоухости у ребенка.</a:t>
            </a:r>
          </a:p>
          <a:p>
            <a:pPr fontAlgn="base"/>
            <a:r>
              <a:rPr lang="ru-RU" dirty="0" smtClean="0"/>
              <a:t>Логопедическое обследование ребенка с задержкой речевого развития включает в себя изучение анамнестических данных и заключений медицинских специалистов, моторного развития детей, состояния речевого аппарат, слуховых и зрительных ориентировочных реакций, специфику коммуникативной деятельности ребенка.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наличии слов определяется время их появления, объем активного и пассивного словаря, общая речевая активность ребенка, наличие фразовой и связной речи и т. п. Для </a:t>
            </a:r>
            <a:r>
              <a:rPr lang="ru-RU" dirty="0" smtClean="0">
                <a:hlinkClick r:id="rId10"/>
              </a:rPr>
              <a:t>диагностического обследования речи</a:t>
            </a:r>
            <a:r>
              <a:rPr lang="ru-RU" dirty="0" smtClean="0"/>
              <a:t> и оценки общего психического развития детей раннего возраста специалистами-логопедами и детскими психологами используются </a:t>
            </a:r>
            <a:r>
              <a:rPr lang="ru-RU" dirty="0" err="1" smtClean="0"/>
              <a:t>денверский</a:t>
            </a:r>
            <a:r>
              <a:rPr lang="ru-RU" dirty="0" smtClean="0"/>
              <a:t> тест психомоторного развития, шкала психомоторного развития по </a:t>
            </a:r>
            <a:r>
              <a:rPr lang="ru-RU" dirty="0" err="1" smtClean="0"/>
              <a:t>Гриффитс</a:t>
            </a:r>
            <a:r>
              <a:rPr lang="ru-RU" dirty="0" smtClean="0"/>
              <a:t>, шкала раннего речевого развития, шкала </a:t>
            </a:r>
            <a:r>
              <a:rPr lang="ru-RU" dirty="0" err="1" smtClean="0"/>
              <a:t>Бейли</a:t>
            </a:r>
            <a:r>
              <a:rPr lang="ru-RU" dirty="0" smtClean="0"/>
              <a:t> и др.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2" name="Picture 4" descr="http://zdorovyedetei.ru/wp-content/uploads/2017/06/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188640"/>
            <a:ext cx="2736304" cy="1453952"/>
          </a:xfrm>
          <a:prstGeom prst="rect">
            <a:avLst/>
          </a:prstGeom>
          <a:noFill/>
        </p:spPr>
      </p:pic>
      <p:pic>
        <p:nvPicPr>
          <p:cNvPr id="22535" name="Picture 7" descr="C:\Users\1\Desktop\113_img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5013176"/>
            <a:ext cx="2808312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3100" dirty="0" err="1" smtClean="0">
                <a:solidFill>
                  <a:srgbClr val="C00000"/>
                </a:solidFill>
              </a:rPr>
              <a:t>Коррекционно</a:t>
            </a:r>
            <a:r>
              <a:rPr lang="ru-RU" sz="3100" dirty="0" smtClean="0">
                <a:solidFill>
                  <a:srgbClr val="C00000"/>
                </a:solidFill>
              </a:rPr>
              <a:t> – развивающая работа при ЗРР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dirty="0" smtClean="0"/>
              <a:t>Объем коррекционной помощи детям с задержкой речевого развития зависит от факторов, вызвавших отставание становления речевых навыков. Так, при причинах социально-педагогического характера, в первую очередь, необходима организация благоприятной речевой среды, стимуляция речевого развития ребенка, правильный подбор речевого материала, демонстрация образцов правильной речи, «</a:t>
            </a:r>
            <a:r>
              <a:rPr lang="ru-RU" dirty="0" err="1" smtClean="0"/>
              <a:t>оречевление</a:t>
            </a:r>
            <a:r>
              <a:rPr lang="ru-RU" dirty="0" smtClean="0"/>
              <a:t>» (проговаривание) всех действий ребенка.</a:t>
            </a:r>
          </a:p>
          <a:p>
            <a:pPr fontAlgn="base"/>
            <a:r>
              <a:rPr lang="ru-RU" dirty="0" smtClean="0"/>
              <a:t>Если в основе задержки речевого развития лежит дисфункция мозга, коррекционно-педагогической работе должно </a:t>
            </a:r>
            <a:r>
              <a:rPr lang="ru-RU" dirty="0" smtClean="0">
                <a:solidFill>
                  <a:srgbClr val="002060"/>
                </a:solidFill>
              </a:rPr>
              <a:t>сопутствовать лечение, назначаемое детским неврологом:</a:t>
            </a:r>
            <a:r>
              <a:rPr lang="ru-RU" dirty="0" smtClean="0"/>
              <a:t> прием </a:t>
            </a:r>
            <a:r>
              <a:rPr lang="ru-RU" dirty="0" err="1" smtClean="0"/>
              <a:t>ноотропных</a:t>
            </a:r>
            <a:r>
              <a:rPr lang="ru-RU" dirty="0" smtClean="0"/>
              <a:t> препаратов, </a:t>
            </a:r>
            <a:r>
              <a:rPr lang="ru-RU" dirty="0" smtClean="0">
                <a:hlinkClick r:id="rId2"/>
              </a:rPr>
              <a:t>массаж</a:t>
            </a:r>
            <a:r>
              <a:rPr lang="ru-RU" dirty="0" smtClean="0"/>
              <a:t>, </a:t>
            </a:r>
            <a:r>
              <a:rPr lang="ru-RU" dirty="0" err="1" smtClean="0"/>
              <a:t>транскраниальная</a:t>
            </a:r>
            <a:r>
              <a:rPr lang="ru-RU" dirty="0" smtClean="0"/>
              <a:t> </a:t>
            </a:r>
            <a:r>
              <a:rPr lang="ru-RU" dirty="0" err="1" smtClean="0"/>
              <a:t>микрополяризация</a:t>
            </a:r>
            <a:r>
              <a:rPr lang="ru-RU" dirty="0" smtClean="0"/>
              <a:t>, </a:t>
            </a:r>
            <a:r>
              <a:rPr lang="ru-RU" dirty="0" err="1" smtClean="0">
                <a:hlinkClick r:id="rId3"/>
              </a:rPr>
              <a:t>магнитотерапия</a:t>
            </a:r>
            <a:r>
              <a:rPr lang="ru-RU" dirty="0" smtClean="0"/>
              <a:t>, </a:t>
            </a:r>
            <a:r>
              <a:rPr lang="ru-RU" dirty="0" err="1" smtClean="0">
                <a:hlinkClick r:id="rId4"/>
              </a:rPr>
              <a:t>электрорефлексотерапия</a:t>
            </a:r>
            <a:r>
              <a:rPr lang="ru-RU" dirty="0" smtClean="0"/>
              <a:t> и др.</a:t>
            </a:r>
          </a:p>
          <a:p>
            <a:pPr fontAlgn="base"/>
            <a:r>
              <a:rPr lang="ru-RU" dirty="0" smtClean="0"/>
              <a:t>Параллельно с медицинскими процедурами и семейным воспитанием детям с задержкой речевого развития необходимы занятия с логопедом и детским психологом по развитию речи и познавательных процессов. Особое внимание в раннем детском возрасте уделяется развитию мелкой моторики, пальчиковым и подвижным играм, продуктивной деятельности (рисованию, лепке, аппликации), дидактическим играм (логопедическое лото, специальные речевые игры и упражнения и т. д.), развитию зрительного и слухового внимания, пассивного словаря и активной речи, связной речи.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1\Desktop\kogda_sleduet_obratit_sya_k_logope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869160"/>
            <a:ext cx="1811337" cy="2162175"/>
          </a:xfrm>
          <a:prstGeom prst="rect">
            <a:avLst/>
          </a:prstGeom>
          <a:noFill/>
        </p:spPr>
      </p:pic>
      <p:pic>
        <p:nvPicPr>
          <p:cNvPr id="23556" name="Picture 4" descr="http://ped-kopilka.ru/upload/blogs/16695_029b323cf34e8d494999e3d76780eafa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869160"/>
            <a:ext cx="2232248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Прогноз и профилактика ЗРР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Чем раньше начаты развивающие занятия с ребенком, тем быстрее и успешнее будет результат. Обычно при устранении предрасполагающих причин и грамотно организованной работе уже к старшему дошкольному возрасту дети с задержкой речевого развития догоняют своих сверстников. Эффективность коррекции зависит не только от участия врачей и педагогов, но и усилий родителей, соблюдения ими единых речевых требований и рекомендаций специалистов.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Users\1\Desktop\b756277ed4535c3c8522c15325a521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411760" cy="1672853"/>
          </a:xfrm>
          <a:prstGeom prst="rect">
            <a:avLst/>
          </a:prstGeom>
          <a:noFill/>
        </p:spPr>
      </p:pic>
      <p:pic>
        <p:nvPicPr>
          <p:cNvPr id="24579" name="Picture 3" descr="C:\Users\1\Desktop\e702762b1b665c97bf5a0bf748fe57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048000" cy="2033587"/>
          </a:xfrm>
          <a:prstGeom prst="rect">
            <a:avLst/>
          </a:prstGeom>
          <a:noFill/>
        </p:spPr>
      </p:pic>
      <p:pic>
        <p:nvPicPr>
          <p:cNvPr id="24580" name="Picture 4" descr="C:\Users\1\Desktop\05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81736"/>
            <a:ext cx="344996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Социальный характер развития речи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FFFF00"/>
                </a:solidFill>
              </a:rPr>
              <a:t>Речь </a:t>
            </a:r>
            <a:r>
              <a:rPr lang="ru-RU" dirty="0" smtClean="0">
                <a:solidFill>
                  <a:srgbClr val="FFFF00"/>
                </a:solidFill>
              </a:rPr>
              <a:t>возникает при наличии</a:t>
            </a:r>
            <a:r>
              <a:rPr lang="ru-RU" dirty="0" smtClean="0"/>
              <a:t> </a:t>
            </a:r>
            <a:r>
              <a:rPr lang="ru-RU" dirty="0" smtClean="0"/>
              <a:t>                                          определенных </a:t>
            </a:r>
            <a:r>
              <a:rPr lang="ru-RU" u="sng" dirty="0" smtClean="0">
                <a:solidFill>
                  <a:srgbClr val="92D050"/>
                </a:solidFill>
              </a:rPr>
              <a:t>биологических предпосылок</a:t>
            </a:r>
            <a:r>
              <a:rPr lang="en-US" u="sng" dirty="0" smtClean="0"/>
              <a:t>, </a:t>
            </a:r>
            <a:r>
              <a:rPr lang="ru-RU" dirty="0" smtClean="0"/>
              <a:t>прежде всего </a:t>
            </a:r>
            <a:r>
              <a:rPr lang="ru-RU" dirty="0" smtClean="0">
                <a:solidFill>
                  <a:srgbClr val="92D050"/>
                </a:solidFill>
              </a:rPr>
              <a:t>нормального созревания и  функционирования </a:t>
            </a:r>
            <a:r>
              <a:rPr lang="ru-RU" dirty="0" err="1" smtClean="0">
                <a:solidFill>
                  <a:srgbClr val="92D050"/>
                </a:solidFill>
              </a:rPr>
              <a:t>цнс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  <a:r>
              <a:rPr lang="ru-RU" dirty="0" smtClean="0"/>
              <a:t> Однако одних биологических предпосылок недостаточно</a:t>
            </a:r>
            <a:r>
              <a:rPr lang="en-US" dirty="0" smtClean="0"/>
              <a:t>, </a:t>
            </a:r>
            <a:r>
              <a:rPr lang="ru-RU" dirty="0" smtClean="0"/>
              <a:t>необходимое условие – это </a:t>
            </a:r>
            <a:r>
              <a:rPr lang="ru-RU" u="sng" dirty="0" smtClean="0">
                <a:solidFill>
                  <a:srgbClr val="002060"/>
                </a:solidFill>
              </a:rPr>
              <a:t>социальный фактор </a:t>
            </a:r>
            <a:r>
              <a:rPr lang="ru-RU" dirty="0" smtClean="0">
                <a:solidFill>
                  <a:srgbClr val="002060"/>
                </a:solidFill>
              </a:rPr>
              <a:t>т.е. общение ребенка с эмоционально – близким для него взрослым – матерью. </a:t>
            </a:r>
            <a:r>
              <a:rPr lang="ru-RU" dirty="0" smtClean="0"/>
              <a:t>Особенно неблагоприятное влияние на развитие речи влияют недостаточное удовлетворение  потребностей в любви ласке теплоте (такая ситуация складывается нередко в неблагополучных семьях и в детских домах</a:t>
            </a:r>
            <a:r>
              <a:rPr lang="ru-RU" dirty="0" smtClean="0">
                <a:solidFill>
                  <a:srgbClr val="002060"/>
                </a:solidFill>
              </a:rPr>
              <a:t>)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1\Desktop\все для садика\картинки для презентаций\доста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160240" cy="2088232"/>
          </a:xfrm>
          <a:prstGeom prst="rect">
            <a:avLst/>
          </a:prstGeom>
          <a:noFill/>
        </p:spPr>
      </p:pic>
      <p:pic>
        <p:nvPicPr>
          <p:cNvPr id="18435" name="Picture 3" descr="C:\Users\1\Desktop\все для садика\картинки для презентаций\люб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37112"/>
            <a:ext cx="216024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Физиологические механизмы речи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Механизмы речи связаны с </a:t>
            </a:r>
            <a:r>
              <a:rPr lang="ru-RU" sz="2400" dirty="0" smtClean="0">
                <a:solidFill>
                  <a:srgbClr val="002060"/>
                </a:solidFill>
              </a:rPr>
              <a:t>деятельностью мозга</a:t>
            </a:r>
            <a:r>
              <a:rPr lang="en-US" sz="2400" dirty="0" smtClean="0"/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иерархической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smtClean="0"/>
              <a:t>по своему строению</a:t>
            </a:r>
            <a:r>
              <a:rPr lang="en-US" sz="2400" dirty="0" smtClean="0"/>
              <a:t>,</a:t>
            </a:r>
            <a:r>
              <a:rPr lang="ru-RU" sz="2400" dirty="0" smtClean="0"/>
              <a:t> каждое из </a:t>
            </a:r>
            <a:r>
              <a:rPr lang="ru-RU" sz="2400" dirty="0" smtClean="0">
                <a:solidFill>
                  <a:srgbClr val="FF0000"/>
                </a:solidFill>
              </a:rPr>
              <a:t>звеньев </a:t>
            </a:r>
            <a:r>
              <a:rPr lang="ru-RU" sz="2400" dirty="0" smtClean="0"/>
              <a:t>которой вносит свой </a:t>
            </a:r>
            <a:r>
              <a:rPr lang="ru-RU" sz="2400" dirty="0" smtClean="0">
                <a:solidFill>
                  <a:srgbClr val="002060"/>
                </a:solidFill>
              </a:rPr>
              <a:t>специфический вклад. </a:t>
            </a:r>
          </a:p>
          <a:p>
            <a:r>
              <a:rPr lang="ru-RU" sz="2400" dirty="0" smtClean="0"/>
              <a:t>Овладение речью проходит </a:t>
            </a: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три основных этапа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-</a:t>
            </a:r>
            <a:r>
              <a:rPr lang="ru-RU" sz="1600" dirty="0" smtClean="0"/>
              <a:t>На </a:t>
            </a:r>
            <a:r>
              <a:rPr lang="ru-RU" sz="1600" dirty="0" err="1" smtClean="0">
                <a:solidFill>
                  <a:srgbClr val="002060"/>
                </a:solidFill>
              </a:rPr>
              <a:t>довербальном</a:t>
            </a:r>
            <a:r>
              <a:rPr lang="ru-RU" sz="1600" dirty="0" smtClean="0">
                <a:solidFill>
                  <a:srgbClr val="002060"/>
                </a:solidFill>
              </a:rPr>
              <a:t> этапе </a:t>
            </a:r>
            <a:r>
              <a:rPr lang="ru-RU" sz="1600" dirty="0" smtClean="0"/>
              <a:t>ребенок не понимает речи окружающих</a:t>
            </a:r>
            <a:r>
              <a:rPr lang="en-US" sz="1600" dirty="0" smtClean="0"/>
              <a:t>,</a:t>
            </a:r>
            <a:r>
              <a:rPr lang="ru-RU" sz="1600" dirty="0" smtClean="0"/>
              <a:t> но здесь формируются </a:t>
            </a:r>
            <a:r>
              <a:rPr lang="ru-RU" sz="1600" dirty="0" smtClean="0">
                <a:solidFill>
                  <a:srgbClr val="FFFF00"/>
                </a:solidFill>
              </a:rPr>
              <a:t>условия</a:t>
            </a:r>
            <a:r>
              <a:rPr lang="en-US" sz="1600" dirty="0" smtClean="0"/>
              <a:t>,</a:t>
            </a:r>
            <a:r>
              <a:rPr lang="ru-RU" sz="1600" dirty="0" smtClean="0"/>
              <a:t> обеспечивающие </a:t>
            </a:r>
            <a:r>
              <a:rPr lang="ru-RU" sz="1600" dirty="0" err="1" smtClean="0"/>
              <a:t>овдению</a:t>
            </a:r>
            <a:r>
              <a:rPr lang="ru-RU" sz="1600" dirty="0" smtClean="0"/>
              <a:t> речью в последующем.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2 этап – </a:t>
            </a:r>
            <a:r>
              <a:rPr lang="ru-RU" sz="1600" dirty="0" err="1" smtClean="0">
                <a:solidFill>
                  <a:srgbClr val="002060"/>
                </a:solidFill>
              </a:rPr>
              <a:t>этап</a:t>
            </a:r>
            <a:r>
              <a:rPr lang="ru-RU" sz="1600" dirty="0" smtClean="0">
                <a:solidFill>
                  <a:srgbClr val="002060"/>
                </a:solidFill>
              </a:rPr>
              <a:t> возникновения речи.  </a:t>
            </a:r>
            <a:r>
              <a:rPr lang="ru-RU" sz="1600" dirty="0" smtClean="0"/>
              <a:t>Ребенок</a:t>
            </a: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dirty="0" smtClean="0"/>
              <a:t>начинает понимать высказывания взрослых  и у него появляются первые слова.</a:t>
            </a:r>
          </a:p>
          <a:p>
            <a:r>
              <a:rPr lang="ru-RU" sz="1600" dirty="0" smtClean="0"/>
              <a:t>3 этап –появление </a:t>
            </a:r>
            <a:r>
              <a:rPr lang="ru-RU" sz="1600" dirty="0" smtClean="0">
                <a:solidFill>
                  <a:srgbClr val="002060"/>
                </a:solidFill>
              </a:rPr>
              <a:t>регулирующей  функции речи</a:t>
            </a:r>
            <a:r>
              <a:rPr lang="ru-RU" sz="1600" dirty="0" smtClean="0"/>
              <a:t>. Она  становится не только средством общения но и средством обобщения</a:t>
            </a:r>
            <a:r>
              <a:rPr lang="en-US" sz="1600" dirty="0" smtClean="0"/>
              <a:t>,</a:t>
            </a:r>
            <a:r>
              <a:rPr lang="ru-RU" sz="1600" dirty="0" smtClean="0"/>
              <a:t> абстракции</a:t>
            </a:r>
            <a:r>
              <a:rPr lang="en-US" sz="1600" dirty="0" smtClean="0"/>
              <a:t>,</a:t>
            </a:r>
            <a:r>
              <a:rPr lang="ru-RU" sz="1600" dirty="0" smtClean="0"/>
              <a:t> мышления</a:t>
            </a:r>
            <a:r>
              <a:rPr lang="en-US" sz="1600" dirty="0" smtClean="0"/>
              <a:t>,</a:t>
            </a:r>
            <a:r>
              <a:rPr lang="ru-RU" sz="1600" dirty="0" smtClean="0"/>
              <a:t> т.е. средством регуляции высших психических функций</a:t>
            </a:r>
            <a:r>
              <a:rPr lang="en-US" sz="1600" dirty="0" smtClean="0"/>
              <a:t> (</a:t>
            </a:r>
            <a:r>
              <a:rPr lang="ru-RU" sz="1600" dirty="0" smtClean="0"/>
              <a:t>т.е. включаясь в речевой процесс ребенок подчиняет свое действие инструкции взрослого он запоминает вычленяет дифференцирует обобщает …)</a:t>
            </a:r>
            <a:endParaRPr lang="ru-RU" sz="1600" dirty="0"/>
          </a:p>
        </p:txBody>
      </p:sp>
      <p:pic>
        <p:nvPicPr>
          <p:cNvPr id="4097" name="Picture 1" descr="C:\Users\1\Desktop\моз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229200"/>
            <a:ext cx="3707904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Причины задержки развития речи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Различные неблагоприятные воздействия как во внутриутробном периоде развития</a:t>
            </a:r>
            <a:r>
              <a:rPr lang="en-US" sz="2000" dirty="0" smtClean="0"/>
              <a:t>, </a:t>
            </a:r>
            <a:r>
              <a:rPr lang="ru-RU" sz="2000" dirty="0" smtClean="0"/>
              <a:t>так и во время родов</a:t>
            </a:r>
            <a:r>
              <a:rPr lang="en-US" sz="2000" dirty="0" smtClean="0"/>
              <a:t>, </a:t>
            </a:r>
            <a:r>
              <a:rPr lang="ru-RU" sz="2000" dirty="0" smtClean="0"/>
              <a:t>а так же в первые годы развития ребенка могут привести к ЗРР. Наиболее тяжелые </a:t>
            </a:r>
            <a:r>
              <a:rPr lang="ru-RU" sz="2000" dirty="0" smtClean="0">
                <a:solidFill>
                  <a:srgbClr val="FF0000"/>
                </a:solidFill>
              </a:rPr>
              <a:t>поражения мозга </a:t>
            </a:r>
            <a:r>
              <a:rPr lang="ru-RU" sz="2000" dirty="0" smtClean="0"/>
              <a:t>связанные с токсикозом при беременности, вирусных и эндокринных заболеваний матери, несовместимостью по резус-фактору, осложнениях при родах: внутричерепная травма, кровоизлияния в мозг, асфиксия. Сюда же относят  и  перенесение в раннем возрасте инфекционно -  вирусных заболеваний,  </a:t>
            </a:r>
            <a:r>
              <a:rPr lang="ru-RU" sz="2000" dirty="0" err="1" smtClean="0"/>
              <a:t>менинго</a:t>
            </a:r>
            <a:r>
              <a:rPr lang="ru-RU" sz="2000" dirty="0" smtClean="0"/>
              <a:t> – энцефалитов, </a:t>
            </a:r>
            <a:r>
              <a:rPr lang="ru-RU" sz="2000" dirty="0" err="1" smtClean="0"/>
              <a:t>желудочно</a:t>
            </a:r>
            <a:r>
              <a:rPr lang="ru-RU" sz="2000" dirty="0" smtClean="0"/>
              <a:t> – кишечных расстройств, нарушающих питание организма и коры головного мозга</a:t>
            </a:r>
            <a:r>
              <a:rPr lang="en-US" sz="2000" dirty="0" smtClean="0"/>
              <a:t>, </a:t>
            </a:r>
            <a:r>
              <a:rPr lang="ru-RU" sz="2000" dirty="0" smtClean="0"/>
              <a:t>и черепно-мозговых травм. Неблагоприятные социально – бытовые условия приводят к педагогической запущенности, вегетативной дисфункции, нарушениям в эмоционально – волевой сфере ребенка, в дальнейшем к дефициту в развитии речи.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клинической точки зрения наибольшее значение имеют патологии связанные с ранним органическим поражением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ЦНС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038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Задержка речевого развития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Задержка речевого развития (ЗРР) – понятие, отражающее </a:t>
            </a:r>
            <a:r>
              <a:rPr lang="ru-RU" sz="2000" dirty="0" smtClean="0">
                <a:solidFill>
                  <a:srgbClr val="FFFF00"/>
                </a:solidFill>
              </a:rPr>
              <a:t>более медленные темпы освоения норм родного языка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Логопедическое заключение «задержка речевого развития» правомерно в отношении детей младше 3-4-х лет. Темповое отставание касается формирования всех компонентов речи: звуков раннего онтогенеза, словаря и грамматики, фразовой и связной речи. Задержка речевого развития встречается у 3–10% детей; у мальчиков в 4 раза чаще, чем у девочек. Задержка речевого развития негативно отражается на развитии психических </a:t>
            </a:r>
            <a:r>
              <a:rPr lang="ru-RU" sz="2200" dirty="0" smtClean="0"/>
              <a:t>процессов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Задержка речевого развития является медико-педагогической проблемой, затрагивающей аспекты </a:t>
            </a:r>
            <a:r>
              <a:rPr lang="ru-RU" sz="2200" dirty="0" smtClean="0">
                <a:hlinkClick r:id="rId2"/>
              </a:rPr>
              <a:t>педиатрии</a:t>
            </a:r>
            <a:r>
              <a:rPr lang="ru-RU" sz="2200" dirty="0" smtClean="0"/>
              <a:t>, детской </a:t>
            </a:r>
            <a:r>
              <a:rPr lang="ru-RU" sz="2200" dirty="0" smtClean="0">
                <a:hlinkClick r:id="rId3"/>
              </a:rPr>
              <a:t>неврологии</a:t>
            </a:r>
            <a:r>
              <a:rPr lang="ru-RU" sz="2200" dirty="0" smtClean="0"/>
              <a:t>, </a:t>
            </a:r>
            <a:r>
              <a:rPr lang="ru-RU" sz="2200" dirty="0" smtClean="0">
                <a:hlinkClick r:id="rId4"/>
              </a:rPr>
              <a:t>логопедии</a:t>
            </a:r>
            <a:r>
              <a:rPr lang="ru-RU" sz="2200" dirty="0" smtClean="0"/>
              <a:t> и детской психологии.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1\Desktop\карт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2144464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ЗРР в младшем дошкольном возрасте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По тем или иным причинам речь может задержаться на любом этапе ее развития. Часто дети с ЗРР хорошо понимают обращенную к ним речь ( в том числе </a:t>
            </a:r>
            <a:r>
              <a:rPr lang="ru-RU" sz="2000" dirty="0" smtClean="0">
                <a:solidFill>
                  <a:srgbClr val="002060"/>
                </a:solidFill>
              </a:rPr>
              <a:t>изменения </a:t>
            </a:r>
            <a:r>
              <a:rPr lang="ru-RU" sz="2000" dirty="0" smtClean="0"/>
              <a:t>грамматических форм)</a:t>
            </a:r>
            <a:r>
              <a:rPr lang="en-US" sz="2000" dirty="0" smtClean="0"/>
              <a:t>,</a:t>
            </a:r>
            <a:r>
              <a:rPr lang="ru-RU" sz="2000" dirty="0" smtClean="0"/>
              <a:t> про таких детей говорят : «Он все понимает</a:t>
            </a:r>
            <a:r>
              <a:rPr lang="en-US" sz="2000" dirty="0" smtClean="0"/>
              <a:t>,</a:t>
            </a:r>
            <a:r>
              <a:rPr lang="ru-RU" sz="2000" dirty="0" smtClean="0"/>
              <a:t> но сказать не может».</a:t>
            </a:r>
          </a:p>
          <a:p>
            <a:r>
              <a:rPr lang="ru-RU" sz="2000" dirty="0" smtClean="0"/>
              <a:t>Первые слова появляются с опозданием</a:t>
            </a:r>
            <a:r>
              <a:rPr lang="en-US" sz="2000" dirty="0" smtClean="0"/>
              <a:t>,</a:t>
            </a:r>
            <a:r>
              <a:rPr lang="ru-RU" sz="2000" dirty="0" smtClean="0"/>
              <a:t> развитие  фразовой речи идет с замедлением</a:t>
            </a:r>
            <a:r>
              <a:rPr lang="en-US" sz="2000" dirty="0" smtClean="0"/>
              <a:t>,</a:t>
            </a:r>
            <a:r>
              <a:rPr lang="ru-RU" sz="2000" dirty="0" smtClean="0"/>
              <a:t> в 2 года речи практически нет</a:t>
            </a:r>
            <a:r>
              <a:rPr lang="en-US" sz="2000" dirty="0" smtClean="0"/>
              <a:t>,</a:t>
            </a:r>
            <a:r>
              <a:rPr lang="ru-RU" sz="2000" dirty="0" smtClean="0"/>
              <a:t> и далее </a:t>
            </a:r>
            <a:r>
              <a:rPr lang="en-US" sz="2000" dirty="0" smtClean="0"/>
              <a:t> </a:t>
            </a:r>
            <a:r>
              <a:rPr lang="ru-RU" sz="2000" dirty="0" smtClean="0"/>
              <a:t>долго держатся недостатки звукопроизношения.</a:t>
            </a:r>
          </a:p>
          <a:p>
            <a:r>
              <a:rPr lang="ru-RU" sz="2000" u="sng" dirty="0" smtClean="0">
                <a:solidFill>
                  <a:srgbClr val="FFFF00"/>
                </a:solidFill>
              </a:rPr>
              <a:t>Главное отличие от других речевых патологий 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При </a:t>
            </a:r>
            <a:r>
              <a:rPr lang="ru-RU" sz="2000" dirty="0" smtClean="0">
                <a:solidFill>
                  <a:srgbClr val="002060"/>
                </a:solidFill>
              </a:rPr>
              <a:t>становлении речи у детей с ЗРР 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/>
              <a:t>-отсутствуют  нарушения слоговой структуры слов и аграмматизмы. (Характер использования грамматических структур детьми с ЗРР </a:t>
            </a:r>
            <a:r>
              <a:rPr lang="ru-RU" sz="2000" dirty="0" smtClean="0">
                <a:solidFill>
                  <a:srgbClr val="FFFF00"/>
                </a:solidFill>
              </a:rPr>
              <a:t>соответствуют уровню развития нормального ребенка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smtClean="0">
                <a:solidFill>
                  <a:srgbClr val="FFFF00"/>
                </a:solidFill>
              </a:rPr>
              <a:t>но младшего по возрасту</a:t>
            </a:r>
            <a:r>
              <a:rPr lang="ru-RU" sz="2000" dirty="0" smtClean="0"/>
              <a:t>) Воспитатель должен знать периоды развития речи ребенка  и какие </a:t>
            </a:r>
            <a:r>
              <a:rPr lang="ru-RU" sz="2000" dirty="0" smtClean="0"/>
              <a:t>требования необходимо  </a:t>
            </a:r>
            <a:r>
              <a:rPr lang="ru-RU" sz="2000" dirty="0" smtClean="0"/>
              <a:t>предъявлять в различные периоды формирования его речи.    </a:t>
            </a:r>
            <a:endParaRPr lang="ru-RU" sz="2000" dirty="0"/>
          </a:p>
        </p:txBody>
      </p:sp>
      <p:pic>
        <p:nvPicPr>
          <p:cNvPr id="2049" name="Picture 1" descr="C:\Users\1\Desktop\кар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2976"/>
            <a:ext cx="2592288" cy="157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Если </a:t>
            </a:r>
            <a:r>
              <a:rPr lang="ru-RU" sz="1800" b="1" dirty="0" smtClean="0">
                <a:solidFill>
                  <a:srgbClr val="002060"/>
                </a:solidFill>
              </a:rPr>
              <a:t>ждать, что речь у ребенка появится в 3 года и позже можно упустить драгоценное время, ведь развитие речи происходит по стадиям, которые наслаиваются друг на друга и выявить серьезные нарушения можно задолго </a:t>
            </a:r>
            <a:r>
              <a:rPr lang="ru-RU" sz="1800" b="1" dirty="0" smtClean="0">
                <a:solidFill>
                  <a:srgbClr val="002060"/>
                </a:solidFill>
              </a:rPr>
              <a:t>до появления </a:t>
            </a:r>
            <a:r>
              <a:rPr lang="ru-RU" sz="1800" b="1" dirty="0" smtClean="0">
                <a:solidFill>
                  <a:srgbClr val="002060"/>
                </a:solidFill>
              </a:rPr>
              <a:t>первых слов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Обратиться к врачу необходимо, если:</a:t>
            </a:r>
            <a:endParaRPr lang="ru-RU" sz="20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ru-RU" sz="1600" b="1" dirty="0" smtClean="0"/>
              <a:t>-к концу 1 месяца жизни ребенок не кричит перед </a:t>
            </a:r>
            <a:r>
              <a:rPr lang="ru-RU" sz="1600" b="1" dirty="0" smtClean="0"/>
              <a:t>кормлением</a:t>
            </a:r>
            <a:r>
              <a:rPr lang="ru-RU" sz="1600" b="1" dirty="0" smtClean="0"/>
              <a:t>,</a:t>
            </a:r>
            <a:endParaRPr lang="ru-RU" sz="1600" dirty="0" smtClean="0"/>
          </a:p>
          <a:p>
            <a:r>
              <a:rPr lang="ru-RU" sz="1600" b="1" dirty="0" smtClean="0"/>
              <a:t>-к концу 4 месяца не улыбается, </a:t>
            </a:r>
            <a:endParaRPr lang="ru-RU" sz="1600" dirty="0" smtClean="0"/>
          </a:p>
          <a:p>
            <a:r>
              <a:rPr lang="ru-RU" sz="1600" b="1" dirty="0" smtClean="0"/>
              <a:t>-к концу 5 месяца, если он не произносит набора слогов, когда с ним заговаривают (</a:t>
            </a:r>
            <a:r>
              <a:rPr lang="ru-RU" sz="1600" b="1" dirty="0" err="1" smtClean="0"/>
              <a:t>ба-ба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ма-ма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па-па</a:t>
            </a:r>
            <a:r>
              <a:rPr lang="ru-RU" sz="1600" b="1" dirty="0" smtClean="0"/>
              <a:t> и т.д.)</a:t>
            </a:r>
            <a:endParaRPr lang="ru-RU" sz="1600" dirty="0" smtClean="0"/>
          </a:p>
          <a:p>
            <a:r>
              <a:rPr lang="ru-RU" sz="1600" b="1" dirty="0" smtClean="0"/>
              <a:t>- к концу 7 месяца, если он не пытается привлечь к себе внимание, каким – либо звуком</a:t>
            </a:r>
            <a:endParaRPr lang="ru-RU" sz="1600" dirty="0" smtClean="0"/>
          </a:p>
          <a:p>
            <a:r>
              <a:rPr lang="ru-RU" sz="1600" b="1" dirty="0" smtClean="0"/>
              <a:t>- к концу 9 месяца, если он не может повторить за взрослым несколько звукосочетаний или слогов</a:t>
            </a:r>
            <a:endParaRPr lang="ru-RU" sz="1600" dirty="0" smtClean="0"/>
          </a:p>
          <a:p>
            <a:r>
              <a:rPr lang="ru-RU" sz="1600" b="1" dirty="0" smtClean="0"/>
              <a:t>- к концу 10 месяца, если он не машет головой в знак отрицания или несогласия, или помахать ручкой в знак прощания</a:t>
            </a:r>
            <a:endParaRPr lang="ru-RU" sz="1600" dirty="0" smtClean="0"/>
          </a:p>
          <a:p>
            <a:r>
              <a:rPr lang="ru-RU" sz="1600" b="1" dirty="0" smtClean="0"/>
              <a:t>- к концу 12 месяца, если он не произносит ни слова, не прислушивается к музыке, не может выполнить элементарные просьбы</a:t>
            </a:r>
            <a:endParaRPr lang="ru-RU" sz="1600" dirty="0" smtClean="0"/>
          </a:p>
          <a:p>
            <a:endParaRPr lang="ru-RU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1\Desktop\вр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08674"/>
            <a:ext cx="3600400" cy="1949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Второй год жизни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Второй год жизни — период интенсивного формирования речи. Его можно назвать периодом самостоятельной речи. Дети, растущие в семьях, начинают активно применять </a:t>
            </a:r>
            <a:r>
              <a:rPr lang="ru-RU" sz="2000" dirty="0" smtClean="0">
                <a:solidFill>
                  <a:srgbClr val="002060"/>
                </a:solidFill>
              </a:rPr>
              <a:t>первые слова</a:t>
            </a:r>
            <a:r>
              <a:rPr lang="ru-RU" sz="2000" dirty="0" smtClean="0"/>
              <a:t> вскоре после того, как у них отмечается </a:t>
            </a:r>
            <a:r>
              <a:rPr lang="ru-RU" sz="2000" dirty="0" smtClean="0">
                <a:solidFill>
                  <a:srgbClr val="002060"/>
                </a:solidFill>
              </a:rPr>
              <a:t>понимание речи взрослого</a:t>
            </a:r>
            <a:r>
              <a:rPr lang="ru-RU" sz="2000" dirty="0" smtClean="0"/>
              <a:t>. </a:t>
            </a:r>
            <a:r>
              <a:rPr lang="ru-RU" sz="2000" dirty="0" smtClean="0"/>
              <a:t>Далее </a:t>
            </a:r>
            <a:r>
              <a:rPr lang="ru-RU" sz="2000" dirty="0" smtClean="0"/>
              <a:t>происходят </a:t>
            </a:r>
            <a:r>
              <a:rPr lang="ru-RU" sz="2000" dirty="0" smtClean="0">
                <a:solidFill>
                  <a:srgbClr val="FFFF00"/>
                </a:solidFill>
              </a:rPr>
              <a:t>стремительное,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на коротком временном отрезке</a:t>
            </a:r>
            <a:r>
              <a:rPr lang="ru-RU" sz="2000" dirty="0" smtClean="0"/>
              <a:t>, усложнение и обогащение активной речи ребенка, а также быстрое повышение уровня понимания речи </a:t>
            </a:r>
            <a:r>
              <a:rPr lang="ru-RU" sz="2000" dirty="0" smtClean="0"/>
              <a:t>взрослого</a:t>
            </a:r>
          </a:p>
          <a:p>
            <a:r>
              <a:rPr lang="ru-RU" sz="2000" dirty="0" smtClean="0"/>
              <a:t>От 1 </a:t>
            </a:r>
            <a:r>
              <a:rPr lang="ru-RU" sz="2000" dirty="0" smtClean="0"/>
              <a:t>года 6 месяцев до 1 года 9 месяцев. во время игры и в другой ситуации дети сопровождают свои действия словами и двухсловными предложениями; понимают несложный рассказ и отвечают на вопросы взрослого: « Где …? Покажи». понимание предложно- падежных конструкций с предлогом «под» (выполняют поручения взрослого). понимание единственного и множественного числа существительного: </a:t>
            </a:r>
            <a:r>
              <a:rPr lang="ru-RU" sz="2000" dirty="0" err="1" smtClean="0"/>
              <a:t>стол-столы</a:t>
            </a:r>
            <a:r>
              <a:rPr lang="ru-RU" sz="2000" dirty="0" smtClean="0"/>
              <a:t>, машина – машины, ложка – ложки (1год 9м.) понимание суффиксальных отношений: понимание слов с суффиксом уменьшительности: машина большая и машина маленькая, мишка большой и мишка маленький (1 год 9 м</a:t>
            </a:r>
            <a:r>
              <a:rPr lang="ru-RU" sz="2000" dirty="0" smtClean="0"/>
              <a:t>.)</a:t>
            </a:r>
          </a:p>
          <a:p>
            <a:r>
              <a:rPr lang="ru-RU" sz="2000" dirty="0" smtClean="0"/>
              <a:t>В этом возрасте дети любят слушать одни и те же сказки, стихи, и после многократного прослушивания запоминают наизусть тексты и как бы читают их по книге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482" name="Picture 2" descr="C:\Users\1\Desktop\все для садика\картинки для презентаций\дет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2232248" cy="135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Развитие </a:t>
            </a:r>
            <a:r>
              <a:rPr lang="ru-RU" sz="3600" dirty="0" smtClean="0">
                <a:solidFill>
                  <a:srgbClr val="C00000"/>
                </a:solidFill>
              </a:rPr>
              <a:t>речи детей 3 года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Между двумя и тремя годами становится особенно заметным значительный скачок в общем развитии ребенка, вызванный овладением речью. Некоторые дети двух лет вообще разговаривают мало, но на третьем году обычно все дети начинают охотно и много говорить. Они уже лучше понимают речь окружающих людей. </a:t>
            </a:r>
          </a:p>
          <a:p>
            <a:r>
              <a:rPr lang="ru-RU" b="1" dirty="0" smtClean="0"/>
              <a:t>    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Словарный запас</a:t>
            </a:r>
            <a:r>
              <a:rPr lang="ru-RU" b="1" dirty="0" smtClean="0"/>
              <a:t> </a:t>
            </a:r>
          </a:p>
          <a:p>
            <a:r>
              <a:rPr lang="ru-RU" dirty="0" smtClean="0"/>
              <a:t>    После двух лет в активной речи детей появляется все больше слов. </a:t>
            </a:r>
          </a:p>
          <a:p>
            <a:r>
              <a:rPr lang="ru-RU" dirty="0" smtClean="0"/>
              <a:t>Количество слов в три года в активной речи достигает одной тысячи. Такой существенный рост словаря обусловлен обогащением жизненного опыта ребенка, усложнением его деятельности, развитием общения с окружающими людьми. В речи преобладают имена существительные (60%), но все больше появляется глаголов (25-27%), прилагательных (10-12%), уже есть местоимения и предлоги. При помощи прилагательных ребенок обозначает не только размеры предметов (</a:t>
            </a:r>
            <a:r>
              <a:rPr lang="ru-RU" dirty="0" err="1" smtClean="0"/>
              <a:t>большой-маленький</a:t>
            </a:r>
            <a:r>
              <a:rPr lang="ru-RU" dirty="0" smtClean="0"/>
              <a:t>), но все чаще называет их цвет, форму, свойства и качества (красный, </a:t>
            </a:r>
            <a:endParaRPr lang="ru-RU" dirty="0" smtClean="0"/>
          </a:p>
          <a:p>
            <a:r>
              <a:rPr lang="ru-RU" dirty="0" smtClean="0"/>
              <a:t>круглый</a:t>
            </a:r>
            <a:r>
              <a:rPr lang="ru-RU" dirty="0" smtClean="0"/>
              <a:t>, чистый, сладкий и т.д.). </a:t>
            </a:r>
            <a:r>
              <a:rPr lang="ru-RU" b="1" dirty="0" smtClean="0">
                <a:solidFill>
                  <a:srgbClr val="002060"/>
                </a:solidFill>
              </a:rPr>
              <a:t>Связная </a:t>
            </a:r>
            <a:r>
              <a:rPr lang="ru-RU" b="1" dirty="0" smtClean="0">
                <a:solidFill>
                  <a:srgbClr val="002060"/>
                </a:solidFill>
              </a:rPr>
              <a:t>речь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   </a:t>
            </a:r>
            <a:r>
              <a:rPr lang="ru-RU" dirty="0" smtClean="0"/>
              <a:t>Связная </a:t>
            </a:r>
            <a:r>
              <a:rPr lang="ru-RU" dirty="0" smtClean="0"/>
              <a:t>речь ребенка на третьем году жизни только начинает формироваться. В начале года малыш строит короткие простые предложения, но затем начинает пользоваться сложносочиненными и сложноподчиненными предложениями. К концу третьего года ребенок овладевает ситуативной связанной речью, то есть может рассказать о том, что он видел, что узнал, что он хочет. 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Звукопроизношение</a:t>
            </a:r>
            <a:r>
              <a:rPr lang="ru-RU" dirty="0" smtClean="0"/>
              <a:t> еще не полностью соответствует норме. Отсутствуют шипящие и </a:t>
            </a:r>
            <a:r>
              <a:rPr lang="ru-RU" dirty="0" err="1" smtClean="0"/>
              <a:t>соноры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C:\Users\1\Desktop\все для садика\картинки для презентаций\Корм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7145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459</TotalTime>
  <Words>1072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«Задержка речевого развития удетей»</vt:lpstr>
      <vt:lpstr>Социальный характер развития речи </vt:lpstr>
      <vt:lpstr>Физиологические механизмы речи</vt:lpstr>
      <vt:lpstr>Причины задержки развития речи</vt:lpstr>
      <vt:lpstr>Задержка речевого развития </vt:lpstr>
      <vt:lpstr>ЗРР в младшем дошкольном возрасте</vt:lpstr>
      <vt:lpstr>                  Если ждать, что речь у ребенка появится в 3 года и позже можно упустить драгоценное время, ведь развитие речи происходит по стадиям, которые наслаиваются друг на друга и выявить серьезные нарушения можно задолго до появления первых слов.</vt:lpstr>
      <vt:lpstr>Второй год жизни</vt:lpstr>
      <vt:lpstr> Развитие речи детей 3 года жизни </vt:lpstr>
      <vt:lpstr>  Диагностика ЗРР </vt:lpstr>
      <vt:lpstr>            Коррекционно – развивающая работа при ЗРР </vt:lpstr>
      <vt:lpstr>Прогноз и профилактика ЗРР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Задержка речевого развития у ребенка</dc:title>
  <dc:creator>1</dc:creator>
  <cp:lastModifiedBy>1</cp:lastModifiedBy>
  <cp:revision>53</cp:revision>
  <dcterms:created xsi:type="dcterms:W3CDTF">2018-10-11T06:33:44Z</dcterms:created>
  <dcterms:modified xsi:type="dcterms:W3CDTF">2018-10-11T19:33:06Z</dcterms:modified>
</cp:coreProperties>
</file>